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9906000" cy="6858000" type="A4"/>
  <p:notesSz cx="6807200" cy="9939338"/>
  <p:defaultTextStyle>
    <a:defPPr>
      <a:defRPr lang="ja-JP"/>
    </a:defPPr>
    <a:lvl1pPr marL="0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FF99"/>
    <a:srgbClr val="008000"/>
    <a:srgbClr val="33CC33"/>
    <a:srgbClr val="990099"/>
    <a:srgbClr val="660066"/>
    <a:srgbClr val="CC00FF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3" autoAdjust="0"/>
  </p:normalViewPr>
  <p:slideViewPr>
    <p:cSldViewPr>
      <p:cViewPr varScale="1">
        <p:scale>
          <a:sx n="69" d="100"/>
          <a:sy n="69" d="100"/>
        </p:scale>
        <p:origin x="124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50052" cy="498554"/>
          </a:xfrm>
          <a:prstGeom prst="rect">
            <a:avLst/>
          </a:prstGeom>
        </p:spPr>
        <p:txBody>
          <a:bodyPr vert="horz" lIns="91402" tIns="45703" rIns="91402" bIns="457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565" y="5"/>
            <a:ext cx="2950051" cy="498554"/>
          </a:xfrm>
          <a:prstGeom prst="rect">
            <a:avLst/>
          </a:prstGeom>
        </p:spPr>
        <p:txBody>
          <a:bodyPr vert="horz" lIns="91402" tIns="45703" rIns="91402" bIns="45703" rtlCol="0"/>
          <a:lstStyle>
            <a:lvl1pPr algn="r">
              <a:defRPr sz="1200"/>
            </a:lvl1pPr>
          </a:lstStyle>
          <a:p>
            <a:fld id="{2C94D4EE-CA24-47EC-993A-3C21F659B25A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98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3" rIns="91402" bIns="457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515" y="4783905"/>
            <a:ext cx="5445760" cy="3913813"/>
          </a:xfrm>
          <a:prstGeom prst="rect">
            <a:avLst/>
          </a:prstGeom>
        </p:spPr>
        <p:txBody>
          <a:bodyPr vert="horz" lIns="91402" tIns="45703" rIns="91402" bIns="457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789"/>
            <a:ext cx="2950052" cy="498554"/>
          </a:xfrm>
          <a:prstGeom prst="rect">
            <a:avLst/>
          </a:prstGeom>
        </p:spPr>
        <p:txBody>
          <a:bodyPr vert="horz" lIns="91402" tIns="45703" rIns="91402" bIns="457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565" y="9440789"/>
            <a:ext cx="2950051" cy="498554"/>
          </a:xfrm>
          <a:prstGeom prst="rect">
            <a:avLst/>
          </a:prstGeom>
        </p:spPr>
        <p:txBody>
          <a:bodyPr vert="horz" lIns="91402" tIns="45703" rIns="91402" bIns="45703" rtlCol="0" anchor="b"/>
          <a:lstStyle>
            <a:lvl1pPr algn="r">
              <a:defRPr sz="1200"/>
            </a:lvl1pPr>
          </a:lstStyle>
          <a:p>
            <a:fld id="{D3E59A14-3EAF-47B3-9A5F-079C829EE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59A14-3EAF-47B3-9A5F-079C829EE4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86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59A14-3EAF-47B3-9A5F-079C829EE4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61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97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06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54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07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3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71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86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87D24-62AE-4B76-848F-C29235596766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B0B5-195C-4F9B-BF15-E57A714939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kumimoji="1"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906000" cy="12948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879648" y="73788"/>
            <a:ext cx="10011231" cy="7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学生のみなさま</a:t>
            </a:r>
            <a:r>
              <a:rPr kumimoji="1" lang="ja-JP" altLang="en-US" sz="4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へ</a:t>
            </a:r>
            <a:endParaRPr kumimoji="1" lang="en-US" altLang="ja-JP" sz="4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DF7CA68-5DD6-44E3-9588-1B090C062E57}"/>
              </a:ext>
            </a:extLst>
          </p:cNvPr>
          <p:cNvSpPr txBox="1"/>
          <p:nvPr/>
        </p:nvSpPr>
        <p:spPr>
          <a:xfrm>
            <a:off x="1148024" y="452251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新歓コンパ，大人数での宴会，ホームパーティー　等</a:t>
            </a:r>
            <a:endParaRPr kumimoji="1" lang="ja-JP" altLang="en-US" sz="2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43C3DC-CC3F-4580-8685-0BC0E4702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2" y="2607082"/>
            <a:ext cx="3404982" cy="196758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5DE2C9B-2B9C-4534-BEE1-4DE21790F774}"/>
              </a:ext>
            </a:extLst>
          </p:cNvPr>
          <p:cNvSpPr txBox="1"/>
          <p:nvPr/>
        </p:nvSpPr>
        <p:spPr>
          <a:xfrm>
            <a:off x="128464" y="1772816"/>
            <a:ext cx="1764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×</a:t>
            </a:r>
            <a:endParaRPr kumimoji="1" lang="ja-JP" altLang="en-US" sz="115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7D78F0-7BAC-459A-ADF4-6E2B9222C87B}"/>
              </a:ext>
            </a:extLst>
          </p:cNvPr>
          <p:cNvSpPr txBox="1"/>
          <p:nvPr/>
        </p:nvSpPr>
        <p:spPr>
          <a:xfrm>
            <a:off x="-879648" y="782498"/>
            <a:ext cx="9764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</a:rPr>
              <a:t>～</a:t>
            </a:r>
            <a:r>
              <a:rPr kumimoji="1" lang="ja-JP" altLang="en-US" sz="2400" dirty="0">
                <a:solidFill>
                  <a:srgbClr val="FF0000"/>
                </a:solidFill>
              </a:rPr>
              <a:t>自分自身</a:t>
            </a:r>
            <a:r>
              <a:rPr kumimoji="1" lang="ja-JP" altLang="en-US" sz="2400" dirty="0">
                <a:solidFill>
                  <a:schemeClr val="bg1"/>
                </a:solidFill>
              </a:rPr>
              <a:t>と</a:t>
            </a:r>
            <a:r>
              <a:rPr kumimoji="1" lang="ja-JP" altLang="en-US" sz="2400" dirty="0">
                <a:solidFill>
                  <a:srgbClr val="FF0000"/>
                </a:solidFill>
              </a:rPr>
              <a:t>あなたの大切な人</a:t>
            </a:r>
            <a:r>
              <a:rPr kumimoji="1" lang="ja-JP" altLang="en-US" sz="2400" dirty="0">
                <a:solidFill>
                  <a:schemeClr val="bg1"/>
                </a:solidFill>
              </a:rPr>
              <a:t>を守るために～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509653B-883C-4E31-B47A-BA297440962E}"/>
              </a:ext>
            </a:extLst>
          </p:cNvPr>
          <p:cNvSpPr/>
          <p:nvPr/>
        </p:nvSpPr>
        <p:spPr>
          <a:xfrm>
            <a:off x="303584" y="1466781"/>
            <a:ext cx="990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緊急事態宣言が解除されて以降，</a:t>
            </a:r>
            <a:r>
              <a:rPr lang="ja-JP" altLang="en-US" sz="28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大学生サークルの</a:t>
            </a:r>
            <a:endParaRPr lang="en-US" altLang="ja-JP" sz="28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8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コンパ等に起因するクラスター（集団感染）が発生！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0" name="図 19" descr="部屋, ホイール, 花 が含まれている画像&#10;&#10;自動的に生成された説明">
            <a:extLst>
              <a:ext uri="{FF2B5EF4-FFF2-40B4-BE49-F238E27FC236}">
                <a16:creationId xmlns:a16="http://schemas.microsoft.com/office/drawing/2014/main" id="{D9D26877-F483-4DFC-B7CE-142C7DF52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2381723"/>
            <a:ext cx="849996" cy="849996"/>
          </a:xfrm>
          <a:prstGeom prst="rect">
            <a:avLst/>
          </a:prstGeom>
        </p:spPr>
      </p:pic>
      <p:sp>
        <p:nvSpPr>
          <p:cNvPr id="25" name="矢印: 山形 24">
            <a:extLst>
              <a:ext uri="{FF2B5EF4-FFF2-40B4-BE49-F238E27FC236}">
                <a16:creationId xmlns:a16="http://schemas.microsoft.com/office/drawing/2014/main" id="{0C77FE02-1587-42B8-93FC-A2FB873A6905}"/>
              </a:ext>
            </a:extLst>
          </p:cNvPr>
          <p:cNvSpPr/>
          <p:nvPr/>
        </p:nvSpPr>
        <p:spPr>
          <a:xfrm>
            <a:off x="212626" y="5085184"/>
            <a:ext cx="9600762" cy="1657565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2C6E77-467D-4179-81EB-29925A1B8F05}"/>
              </a:ext>
            </a:extLst>
          </p:cNvPr>
          <p:cNvSpPr/>
          <p:nvPr/>
        </p:nvSpPr>
        <p:spPr>
          <a:xfrm>
            <a:off x="848544" y="5099700"/>
            <a:ext cx="977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声をかけあって，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☆　</a:t>
            </a:r>
            <a:r>
              <a:rPr lang="ja-JP" altLang="en-US" sz="2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マスク着用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や</a:t>
            </a:r>
            <a:r>
              <a:rPr lang="ja-JP" altLang="en-US" sz="2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手洗い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等の</a:t>
            </a:r>
            <a:r>
              <a:rPr lang="ja-JP" altLang="en-US" sz="2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感染予防対策の徹底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☆　</a:t>
            </a:r>
            <a:r>
              <a:rPr lang="ja-JP" altLang="en-US" sz="2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新歓コンパ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等，ゼミやサークル活動等での</a:t>
            </a:r>
            <a:r>
              <a:rPr lang="ja-JP" altLang="en-US" sz="2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大人数での</a:t>
            </a:r>
            <a:endParaRPr lang="en-US" altLang="ja-JP" sz="24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宴会は自粛</a:t>
            </a:r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！を実践しましょう！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E5080FA-B5A3-4C4B-940E-D2CF331E9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9666" y="2472120"/>
            <a:ext cx="1397157" cy="1970990"/>
          </a:xfrm>
          <a:prstGeom prst="rect">
            <a:avLst/>
          </a:prstGeom>
        </p:spPr>
      </p:pic>
      <p:sp>
        <p:nvSpPr>
          <p:cNvPr id="7" name="爆発: 8 pt 6">
            <a:extLst>
              <a:ext uri="{FF2B5EF4-FFF2-40B4-BE49-F238E27FC236}">
                <a16:creationId xmlns:a16="http://schemas.microsoft.com/office/drawing/2014/main" id="{B854AC7E-0773-48AA-8B1E-6E79B9177888}"/>
              </a:ext>
            </a:extLst>
          </p:cNvPr>
          <p:cNvSpPr/>
          <p:nvPr/>
        </p:nvSpPr>
        <p:spPr>
          <a:xfrm>
            <a:off x="7041232" y="-99392"/>
            <a:ext cx="2952328" cy="177419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星: 32 pt 5">
            <a:extLst>
              <a:ext uri="{FF2B5EF4-FFF2-40B4-BE49-F238E27FC236}">
                <a16:creationId xmlns:a16="http://schemas.microsoft.com/office/drawing/2014/main" id="{9330E7C3-3E25-452F-A27A-BBD9B97480DE}"/>
              </a:ext>
            </a:extLst>
          </p:cNvPr>
          <p:cNvSpPr/>
          <p:nvPr/>
        </p:nvSpPr>
        <p:spPr>
          <a:xfrm>
            <a:off x="6969224" y="260648"/>
            <a:ext cx="3415480" cy="1042357"/>
          </a:xfrm>
          <a:prstGeom prst="star32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大学生の間で</a:t>
            </a:r>
            <a:endParaRPr lang="en-US" altLang="ja-JP" sz="16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感染が急速に拡大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しています！</a:t>
            </a:r>
            <a:endParaRPr kumimoji="1" lang="en-US" altLang="ja-JP" sz="16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 descr="おもちゃ, 部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FD5C5E0-B12B-40A2-99CC-57DE9710E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66" y="2471748"/>
            <a:ext cx="3193787" cy="2254814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6C47461-A501-4E63-8B6C-B3E54D7DB746}"/>
              </a:ext>
            </a:extLst>
          </p:cNvPr>
          <p:cNvSpPr txBox="1"/>
          <p:nvPr/>
        </p:nvSpPr>
        <p:spPr>
          <a:xfrm>
            <a:off x="4496396" y="1844824"/>
            <a:ext cx="17644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×</a:t>
            </a:r>
            <a:endParaRPr kumimoji="1" lang="ja-JP" altLang="en-US" sz="115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658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31">
            <a:extLst>
              <a:ext uri="{FF2B5EF4-FFF2-40B4-BE49-F238E27FC236}">
                <a16:creationId xmlns:a16="http://schemas.microsoft.com/office/drawing/2014/main" id="{1FCA8399-503E-4BFE-9B47-FF466FF71CB1}"/>
              </a:ext>
            </a:extLst>
          </p:cNvPr>
          <p:cNvSpPr/>
          <p:nvPr/>
        </p:nvSpPr>
        <p:spPr>
          <a:xfrm>
            <a:off x="272480" y="502335"/>
            <a:ext cx="9356481" cy="3646745"/>
          </a:xfrm>
          <a:prstGeom prst="roundRect">
            <a:avLst>
              <a:gd name="adj" fmla="val 1617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CV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B070AE0-9609-4F51-AA80-7B2554A75F52}"/>
              </a:ext>
            </a:extLst>
          </p:cNvPr>
          <p:cNvSpPr txBox="1"/>
          <p:nvPr/>
        </p:nvSpPr>
        <p:spPr>
          <a:xfrm>
            <a:off x="732729" y="1007133"/>
            <a:ext cx="9764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□</a:t>
            </a:r>
            <a:r>
              <a:rPr kumimoji="1" lang="ja-JP" altLang="en-US" sz="2400" dirty="0">
                <a:solidFill>
                  <a:srgbClr val="FF0000"/>
                </a:solidFill>
              </a:rPr>
              <a:t>マスク</a:t>
            </a:r>
            <a:r>
              <a:rPr kumimoji="1" lang="ja-JP" altLang="en-US" sz="2400" dirty="0"/>
              <a:t>の着用，</a:t>
            </a:r>
            <a:r>
              <a:rPr kumimoji="1" lang="ja-JP" altLang="en-US" sz="2400" dirty="0">
                <a:solidFill>
                  <a:srgbClr val="FF0000"/>
                </a:solidFill>
              </a:rPr>
              <a:t>手洗い，身体的距離</a:t>
            </a:r>
            <a:r>
              <a:rPr kumimoji="1" lang="ja-JP" altLang="en-US" sz="2400" dirty="0"/>
              <a:t>の確保</a:t>
            </a:r>
            <a:endParaRPr kumimoji="1" lang="en-US" altLang="ja-JP" sz="2400" dirty="0"/>
          </a:p>
          <a:p>
            <a:r>
              <a:rPr kumimoji="1" lang="ja-JP" altLang="en-US" sz="2400" dirty="0"/>
              <a:t>□</a:t>
            </a:r>
            <a:r>
              <a:rPr kumimoji="1" lang="ja-JP" altLang="en-US" sz="2400" dirty="0">
                <a:solidFill>
                  <a:srgbClr val="FF0000"/>
                </a:solidFill>
              </a:rPr>
              <a:t>３密</a:t>
            </a:r>
            <a:r>
              <a:rPr kumimoji="1" lang="ja-JP" altLang="en-US" sz="2400" dirty="0"/>
              <a:t>（密閉空間・密集場所・密接場面）の回避</a:t>
            </a:r>
            <a:endParaRPr kumimoji="1" lang="en-US" altLang="ja-JP" sz="2400" dirty="0"/>
          </a:p>
          <a:p>
            <a:r>
              <a:rPr lang="ja-JP" altLang="en-US" sz="2400" dirty="0"/>
              <a:t>□家庭内でも可能な限り</a:t>
            </a:r>
            <a:r>
              <a:rPr lang="ja-JP" altLang="en-US" sz="2400" dirty="0">
                <a:solidFill>
                  <a:srgbClr val="FF0000"/>
                </a:solidFill>
              </a:rPr>
              <a:t>マスクを着用</a:t>
            </a:r>
            <a:r>
              <a:rPr lang="ja-JP" altLang="en-US" sz="2400" dirty="0"/>
              <a:t>し，身体的距離を確保。</a:t>
            </a:r>
            <a:endParaRPr lang="en-US" altLang="ja-JP" sz="2400" dirty="0"/>
          </a:p>
          <a:p>
            <a:r>
              <a:rPr lang="ja-JP" altLang="en-US" sz="2400" dirty="0"/>
              <a:t>　ウイルスを持ちこまない</a:t>
            </a:r>
            <a:endParaRPr lang="en-US" altLang="ja-JP" sz="2400" dirty="0"/>
          </a:p>
          <a:p>
            <a:r>
              <a:rPr kumimoji="1" lang="ja-JP" altLang="en-US" sz="2400" dirty="0"/>
              <a:t>□</a:t>
            </a:r>
            <a:r>
              <a:rPr kumimoji="1" lang="ja-JP" altLang="en-US" sz="2400" dirty="0">
                <a:solidFill>
                  <a:srgbClr val="FF0000"/>
                </a:solidFill>
              </a:rPr>
              <a:t>換気</a:t>
            </a:r>
            <a:r>
              <a:rPr kumimoji="1" lang="ja-JP" altLang="en-US" sz="2400" dirty="0"/>
              <a:t>の実施と適度な</a:t>
            </a:r>
            <a:r>
              <a:rPr kumimoji="1" lang="ja-JP" altLang="en-US" sz="2400" dirty="0">
                <a:solidFill>
                  <a:srgbClr val="FF0000"/>
                </a:solidFill>
              </a:rPr>
              <a:t>湿度を保つ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□</a:t>
            </a:r>
            <a:r>
              <a:rPr lang="ja-JP" altLang="en-US" sz="2400" dirty="0">
                <a:solidFill>
                  <a:srgbClr val="FF0000"/>
                </a:solidFill>
              </a:rPr>
              <a:t>発熱，風邪の症状がある</a:t>
            </a:r>
            <a:r>
              <a:rPr lang="ja-JP" altLang="en-US" sz="2400" dirty="0"/>
              <a:t>など，調子が悪いときは，</a:t>
            </a:r>
            <a:r>
              <a:rPr lang="ja-JP" altLang="en-US" sz="2400" dirty="0">
                <a:solidFill>
                  <a:srgbClr val="FF0000"/>
                </a:solidFill>
              </a:rPr>
              <a:t>無理せず休む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□発熱症状などのある方は，まずは</a:t>
            </a:r>
            <a:r>
              <a:rPr kumimoji="1" lang="ja-JP" altLang="en-US" sz="2400" dirty="0">
                <a:solidFill>
                  <a:srgbClr val="FF0000"/>
                </a:solidFill>
              </a:rPr>
              <a:t>地域の診療所</a:t>
            </a:r>
            <a:r>
              <a:rPr kumimoji="1" lang="ja-JP" altLang="en-US" sz="2400" dirty="0"/>
              <a:t>（かかりつけ医）</a:t>
            </a:r>
            <a:endParaRPr kumimoji="1" lang="en-US" altLang="ja-JP" sz="2400" dirty="0"/>
          </a:p>
          <a:p>
            <a:r>
              <a:rPr lang="ja-JP" altLang="en-US" sz="2400" dirty="0"/>
              <a:t>　</a:t>
            </a:r>
            <a:r>
              <a:rPr kumimoji="1" lang="ja-JP" altLang="en-US" sz="2400" dirty="0"/>
              <a:t>に電話相談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5EAFA3-D5E2-495C-BA35-CEA9AA7C8CC0}"/>
              </a:ext>
            </a:extLst>
          </p:cNvPr>
          <p:cNvSpPr/>
          <p:nvPr/>
        </p:nvSpPr>
        <p:spPr>
          <a:xfrm>
            <a:off x="1352600" y="116632"/>
            <a:ext cx="741682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基本的な感染症対策の徹底</a:t>
            </a:r>
          </a:p>
        </p:txBody>
      </p:sp>
      <p:sp>
        <p:nvSpPr>
          <p:cNvPr id="25" name="角丸四角形 31">
            <a:extLst>
              <a:ext uri="{FF2B5EF4-FFF2-40B4-BE49-F238E27FC236}">
                <a16:creationId xmlns:a16="http://schemas.microsoft.com/office/drawing/2014/main" id="{31070428-17A3-448E-8232-17B6B0F8548A}"/>
              </a:ext>
            </a:extLst>
          </p:cNvPr>
          <p:cNvSpPr/>
          <p:nvPr/>
        </p:nvSpPr>
        <p:spPr>
          <a:xfrm>
            <a:off x="382771" y="4725144"/>
            <a:ext cx="9356481" cy="1584176"/>
          </a:xfrm>
          <a:prstGeom prst="roundRect">
            <a:avLst>
              <a:gd name="adj" fmla="val 16175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CV</a:t>
            </a:r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1CC01D2-0893-4123-A9F9-B0BE2CD8FF4F}"/>
              </a:ext>
            </a:extLst>
          </p:cNvPr>
          <p:cNvSpPr/>
          <p:nvPr/>
        </p:nvSpPr>
        <p:spPr>
          <a:xfrm>
            <a:off x="1379565" y="4437112"/>
            <a:ext cx="7416824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飲食機会の感染予防の徹底</a:t>
            </a:r>
            <a:endParaRPr kumimoji="1" lang="ja-JP" altLang="en-US" sz="28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784CD43-592B-4C8D-A6CB-2A8D8140DFD1}"/>
              </a:ext>
            </a:extLst>
          </p:cNvPr>
          <p:cNvSpPr txBox="1"/>
          <p:nvPr/>
        </p:nvSpPr>
        <p:spPr>
          <a:xfrm>
            <a:off x="704528" y="5262299"/>
            <a:ext cx="976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□家族や普段一緒にいる人以外との会食は控えましょう</a:t>
            </a:r>
            <a:endParaRPr lang="en-US" altLang="ja-JP" sz="2400" dirty="0"/>
          </a:p>
          <a:p>
            <a:r>
              <a:rPr kumimoji="1" lang="ja-JP" altLang="en-US" sz="2400" dirty="0"/>
              <a:t>□会話するときはマスクをつけ，</a:t>
            </a:r>
            <a:r>
              <a:rPr kumimoji="1" lang="ja-JP" altLang="en-US" sz="2400" dirty="0">
                <a:solidFill>
                  <a:srgbClr val="FF0000"/>
                </a:solidFill>
              </a:rPr>
              <a:t>「会話」</a:t>
            </a:r>
            <a:r>
              <a:rPr kumimoji="1" lang="ja-JP" altLang="en-US" sz="2400" dirty="0"/>
              <a:t>と</a:t>
            </a:r>
            <a:r>
              <a:rPr kumimoji="1" lang="ja-JP" altLang="en-US" sz="2400" dirty="0">
                <a:solidFill>
                  <a:srgbClr val="FF0000"/>
                </a:solidFill>
              </a:rPr>
              <a:t>「食事」</a:t>
            </a:r>
            <a:r>
              <a:rPr kumimoji="1" lang="ja-JP" altLang="en-US" sz="2400" dirty="0"/>
              <a:t>を分けましょう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59008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158</Words>
  <Application>Microsoft Office PowerPoint</Application>
  <PresentationFormat>A4 210 x 297 mm</PresentationFormat>
  <Paragraphs>29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HGPｺﾞｼｯｸM</vt:lpstr>
      <vt:lpstr>HGP創英角ﾎﾟｯﾌﾟ体</vt:lpstr>
      <vt:lpstr>HGS創英角ｺﾞｼｯｸUB</vt:lpstr>
      <vt:lpstr>HG丸ｺﾞｼｯｸM-PRO</vt:lpstr>
      <vt:lpstr>ＭＳ Ｐゴシック</vt:lpstr>
      <vt:lpstr>ＭＳ 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dai-na</dc:creator>
  <cp:lastModifiedBy>fukuchiyama</cp:lastModifiedBy>
  <cp:revision>266</cp:revision>
  <cp:lastPrinted>2021-04-02T01:16:55Z</cp:lastPrinted>
  <dcterms:created xsi:type="dcterms:W3CDTF">2020-12-16T13:21:22Z</dcterms:created>
  <dcterms:modified xsi:type="dcterms:W3CDTF">2021-04-09T06:00:39Z</dcterms:modified>
</cp:coreProperties>
</file>